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7" r:id="rId3"/>
    <p:sldId id="265" r:id="rId4"/>
    <p:sldId id="273" r:id="rId5"/>
    <p:sldId id="264" r:id="rId6"/>
    <p:sldId id="275" r:id="rId7"/>
    <p:sldId id="277" r:id="rId8"/>
    <p:sldId id="287" r:id="rId9"/>
    <p:sldId id="288" r:id="rId10"/>
    <p:sldId id="293" r:id="rId11"/>
    <p:sldId id="286" r:id="rId12"/>
    <p:sldId id="292" r:id="rId13"/>
    <p:sldId id="289" r:id="rId14"/>
    <p:sldId id="285" r:id="rId15"/>
    <p:sldId id="290" r:id="rId16"/>
    <p:sldId id="291" r:id="rId17"/>
    <p:sldId id="268" r:id="rId18"/>
    <p:sldId id="270" r:id="rId1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63636"/>
    <a:srgbClr val="CFCFCF"/>
    <a:srgbClr val="FD6363"/>
    <a:srgbClr val="808080"/>
    <a:srgbClr val="A5A5A5"/>
    <a:srgbClr val="F3872D"/>
    <a:srgbClr val="6092CE"/>
    <a:srgbClr val="F7F7F7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D91A-D09A-45DF-B11E-4CF775D93384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1797-2229-4359-9DB5-AC3935722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09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45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17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60575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67580AB-0DEF-41BE-8809-37AB1B961A85}" type="slidenum">
              <a:rPr lang="ko-KR" altLang="en-US">
                <a:latin typeface="굴림" pitchFamily="50" charset="-127"/>
                <a:ea typeface="굴림" pitchFamily="50" charset="-127"/>
              </a:rPr>
              <a:pPr>
                <a:spcBef>
                  <a:spcPct val="0"/>
                </a:spcBef>
              </a:pPr>
              <a:t>14</a:t>
            </a:fld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0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2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46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8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1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09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77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31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862" y="5862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5550" y="316138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㈜</a:t>
            </a:r>
            <a:r>
              <a:rPr lang="ko-KR" altLang="en-US" sz="7200" dirty="0" err="1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전인푸드</a:t>
            </a:r>
            <a:endParaRPr lang="en-US" altLang="ko-KR" sz="72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0169" y="452437"/>
            <a:ext cx="11331662" cy="59531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5637" y="4239946"/>
            <a:ext cx="1057212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가격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품질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서비스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맛 모든 면에서 기대이상을 추구하는 </a:t>
            </a:r>
            <a:r>
              <a:rPr lang="ko-KR" altLang="en-US" sz="36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수산물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전문기업</a:t>
            </a:r>
            <a:endParaRPr lang="en-US" altLang="ko-KR" sz="2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ko-KR" altLang="en-US" sz="2000" b="1" dirty="0">
              <a:solidFill>
                <a:schemeClr val="bg1"/>
              </a:solidFill>
            </a:endParaRPr>
          </a:p>
          <a:p>
            <a:endParaRPr lang="en-US" altLang="ko-KR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34" y="713005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회사 소개서</a:t>
            </a:r>
            <a:endParaRPr lang="en-US" altLang="ko-KR" sz="32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5122" name="Picture 2" descr="C:\Users\USER\Desktop\해오라  ci 마크  PPT용  PNG 파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66" y="346049"/>
            <a:ext cx="1736768" cy="1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1B54A21-4073-4AD7-A27B-780E4EEB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66754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2) </a:t>
            </a:r>
            <a:r>
              <a:rPr lang="ko-KR" altLang="en-US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냉동수산물 </a:t>
            </a: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-3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4" name="직사각형 23">
            <a:extLst>
              <a:ext uri="{FF2B5EF4-FFF2-40B4-BE49-F238E27FC236}">
                <a16:creationId xmlns:a16="http://schemas.microsoft.com/office/drawing/2014/main" id="{DC80750B-CFD5-498B-A4A2-C6B3972790FB}"/>
              </a:ext>
            </a:extLst>
          </p:cNvPr>
          <p:cNvSpPr/>
          <p:nvPr/>
        </p:nvSpPr>
        <p:spPr>
          <a:xfrm>
            <a:off x="1892301" y="288448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볼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8" y="919310"/>
            <a:ext cx="2946436" cy="1965178"/>
          </a:xfrm>
          <a:prstGeom prst="rect">
            <a:avLst/>
          </a:prstGeom>
        </p:spPr>
      </p:pic>
      <p:sp useBgFill="1">
        <p:nvSpPr>
          <p:cNvPr id="8" name="직사각형 7">
            <a:extLst>
              <a:ext uri="{FF2B5EF4-FFF2-40B4-BE49-F238E27FC236}">
                <a16:creationId xmlns:a16="http://schemas.microsoft.com/office/drawing/2014/main" id="{DC80750B-CFD5-498B-A4A2-C6B3972790FB}"/>
              </a:ext>
            </a:extLst>
          </p:cNvPr>
          <p:cNvSpPr/>
          <p:nvPr/>
        </p:nvSpPr>
        <p:spPr>
          <a:xfrm>
            <a:off x="4797426" y="288448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귀채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다이스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7" y="950180"/>
            <a:ext cx="2853721" cy="19034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35B5F-C822-49B1-8284-C6690FE3F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55" y="950179"/>
            <a:ext cx="2593731" cy="1903437"/>
          </a:xfrm>
          <a:prstGeom prst="rect">
            <a:avLst/>
          </a:prstGeom>
        </p:spPr>
      </p:pic>
      <p:sp useBgFill="1">
        <p:nvSpPr>
          <p:cNvPr id="11" name="직사각형 10">
            <a:extLst>
              <a:ext uri="{FF2B5EF4-FFF2-40B4-BE49-F238E27FC236}">
                <a16:creationId xmlns:a16="http://schemas.microsoft.com/office/drawing/2014/main" id="{5BCA55E6-C4ED-48E1-868C-37439BFC032E}"/>
              </a:ext>
            </a:extLst>
          </p:cNvPr>
          <p:cNvSpPr/>
          <p:nvPr/>
        </p:nvSpPr>
        <p:spPr>
          <a:xfrm>
            <a:off x="7857149" y="2884488"/>
            <a:ext cx="1767497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한입 쏙 스팀 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6B75C5-84AF-4138-AA98-FCFCB0A89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8" y="3548185"/>
            <a:ext cx="2946436" cy="1856153"/>
          </a:xfrm>
          <a:prstGeom prst="rect">
            <a:avLst/>
          </a:prstGeom>
        </p:spPr>
      </p:pic>
      <p:sp useBgFill="1">
        <p:nvSpPr>
          <p:cNvPr id="14" name="직사각형 13">
            <a:extLst>
              <a:ext uri="{FF2B5EF4-FFF2-40B4-BE49-F238E27FC236}">
                <a16:creationId xmlns:a16="http://schemas.microsoft.com/office/drawing/2014/main" id="{1FFC8E74-38D9-4DCE-ADBE-B79C3E5ECD56}"/>
              </a:ext>
            </a:extLst>
          </p:cNvPr>
          <p:cNvSpPr/>
          <p:nvPr/>
        </p:nvSpPr>
        <p:spPr>
          <a:xfrm>
            <a:off x="1892301" y="5527492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8mm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오징어채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844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직사각형 14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410634" y="3565526"/>
            <a:ext cx="2978151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조미오징어채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1kg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1" name="직사각형 20">
            <a:extLst>
              <a:ext uri="{FF2B5EF4-FFF2-40B4-BE49-F238E27FC236}">
                <a16:creationId xmlns:a16="http://schemas.microsoft.com/office/drawing/2014/main" id="{9857E164-A2CB-47C5-A4DC-12F73D5B1976}"/>
              </a:ext>
            </a:extLst>
          </p:cNvPr>
          <p:cNvSpPr/>
          <p:nvPr/>
        </p:nvSpPr>
        <p:spPr>
          <a:xfrm>
            <a:off x="5676901" y="3517901"/>
            <a:ext cx="3073400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부드러운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맛진미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B8B1F9F-2BF0-43F2-B862-80BF530FE11D}"/>
              </a:ext>
            </a:extLst>
          </p:cNvPr>
          <p:cNvSpPr/>
          <p:nvPr/>
        </p:nvSpPr>
        <p:spPr>
          <a:xfrm>
            <a:off x="8755592" y="3629025"/>
            <a:ext cx="2783416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진미오징어</a:t>
            </a:r>
          </a:p>
        </p:txBody>
      </p:sp>
      <p:pic>
        <p:nvPicPr>
          <p:cNvPr id="35845" name="그림 16" descr="DSCN4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4" y="842963"/>
            <a:ext cx="273473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그림 17" descr="DSCN41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823913"/>
            <a:ext cx="273685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그림 19" descr="DSCN42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842963"/>
            <a:ext cx="2736849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4" name="직사각형 13">
            <a:extLst>
              <a:ext uri="{FF2B5EF4-FFF2-40B4-BE49-F238E27FC236}">
                <a16:creationId xmlns:a16="http://schemas.microsoft.com/office/drawing/2014/main" id="{82EA335F-51B7-47F5-B267-F83FEF703DBA}"/>
              </a:ext>
            </a:extLst>
          </p:cNvPr>
          <p:cNvSpPr/>
          <p:nvPr/>
        </p:nvSpPr>
        <p:spPr>
          <a:xfrm>
            <a:off x="3034244" y="3546476"/>
            <a:ext cx="280352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조미오징어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35C3016D-AE39-40B7-8BBE-9DA003E5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142528"/>
            <a:ext cx="2544233" cy="667544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1) 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조미건어포류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1" y="799973"/>
            <a:ext cx="2163300" cy="28028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18" y="3880645"/>
            <a:ext cx="2119842" cy="2590800"/>
          </a:xfrm>
          <a:prstGeom prst="rect">
            <a:avLst/>
          </a:prstGeom>
        </p:spPr>
      </p:pic>
      <p:sp useBgFill="1">
        <p:nvSpPr>
          <p:cNvPr id="16" name="직사각형 15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3215218" y="6392070"/>
            <a:ext cx="2119842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조미오징어채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43" y="3863183"/>
            <a:ext cx="2064544" cy="2608262"/>
          </a:xfrm>
          <a:prstGeom prst="rect">
            <a:avLst/>
          </a:prstGeom>
        </p:spPr>
      </p:pic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6002867" y="6383342"/>
            <a:ext cx="206454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홍진미채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05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1">
            <a:extLst>
              <a:ext uri="{FF2B5EF4-FFF2-40B4-BE49-F238E27FC236}">
                <a16:creationId xmlns:a16="http://schemas.microsoft.com/office/drawing/2014/main" id="{35C3016D-AE39-40B7-8BBE-9DA003E5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142528"/>
            <a:ext cx="2953808" cy="667544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1) 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조미건어포류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-2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68376"/>
            <a:ext cx="2016371" cy="2514601"/>
          </a:xfrm>
          <a:prstGeom prst="rect">
            <a:avLst/>
          </a:prstGeom>
        </p:spPr>
      </p:pic>
      <p:sp useBgFill="1">
        <p:nvSpPr>
          <p:cNvPr id="19" name="직사각형 18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800100" y="3575056"/>
            <a:ext cx="1637241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실채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1kg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94" y="968376"/>
            <a:ext cx="2043113" cy="2532061"/>
          </a:xfrm>
          <a:prstGeom prst="rect">
            <a:avLst/>
          </a:prstGeom>
        </p:spPr>
      </p:pic>
      <p:sp useBgFill="1">
        <p:nvSpPr>
          <p:cNvPr id="23" name="직사각형 22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3294063" y="3575055"/>
            <a:ext cx="123507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실채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4" name="직사각형 23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5251847" y="3600485"/>
            <a:ext cx="209629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250g</a:t>
            </a:r>
          </a:p>
        </p:txBody>
      </p:sp>
      <p:sp useBgFill="1">
        <p:nvSpPr>
          <p:cNvPr id="26" name="직사각형 25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7837488" y="3719517"/>
            <a:ext cx="1439862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꽈트로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917769"/>
            <a:ext cx="1970147" cy="26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디자인w 사진\제품소개\조미건어포류\3무오징어채\3무 정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07" y="968376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30" y="950116"/>
            <a:ext cx="1913340" cy="2551120"/>
          </a:xfrm>
          <a:prstGeom prst="rect">
            <a:avLst/>
          </a:prstGeom>
        </p:spPr>
      </p:pic>
      <p:sp useBgFill="1">
        <p:nvSpPr>
          <p:cNvPr id="14" name="직사각형 13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10350363" y="3600485"/>
            <a:ext cx="123507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조미절단채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3cm/7cm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65C4D0-A2F4-4E0E-AA81-93B734AB67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6" y="4093306"/>
            <a:ext cx="2016371" cy="2026139"/>
          </a:xfrm>
          <a:prstGeom prst="rect">
            <a:avLst/>
          </a:prstGeom>
        </p:spPr>
      </p:pic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DA09BED3-5D3A-48DC-9EB7-82A96D6EE591}"/>
              </a:ext>
            </a:extLst>
          </p:cNvPr>
          <p:cNvSpPr/>
          <p:nvPr/>
        </p:nvSpPr>
        <p:spPr>
          <a:xfrm>
            <a:off x="879480" y="6204307"/>
            <a:ext cx="1637241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무 손질 오징어채</a:t>
            </a:r>
          </a:p>
        </p:txBody>
      </p:sp>
    </p:spTree>
    <p:extLst>
      <p:ext uri="{BB962C8B-B14F-4D97-AF65-F5344CB8AC3E}">
        <p14:creationId xmlns:p14="http://schemas.microsoft.com/office/powerpoint/2010/main" val="136391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1B54A21-4073-4AD7-A27B-780E4EEB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66754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장류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/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절임류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 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2" name="직사각형 21">
            <a:extLst>
              <a:ext uri="{FF2B5EF4-FFF2-40B4-BE49-F238E27FC236}">
                <a16:creationId xmlns:a16="http://schemas.microsoft.com/office/drawing/2014/main" id="{5210D617-F47D-406A-8760-E5EA6E9B637B}"/>
              </a:ext>
            </a:extLst>
          </p:cNvPr>
          <p:cNvSpPr/>
          <p:nvPr/>
        </p:nvSpPr>
        <p:spPr>
          <a:xfrm>
            <a:off x="4973450" y="4647305"/>
            <a:ext cx="1634067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문어장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4" name="직사각형 23">
            <a:extLst>
              <a:ext uri="{FF2B5EF4-FFF2-40B4-BE49-F238E27FC236}">
                <a16:creationId xmlns:a16="http://schemas.microsoft.com/office/drawing/2014/main" id="{DC80750B-CFD5-498B-A4A2-C6B3972790FB}"/>
              </a:ext>
            </a:extLst>
          </p:cNvPr>
          <p:cNvSpPr/>
          <p:nvPr/>
        </p:nvSpPr>
        <p:spPr>
          <a:xfrm>
            <a:off x="1198066" y="4647305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양념 문어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026" name="Picture 2" descr="F:\문어\문어양념장\문어양념 좌측 하단 사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8" y="1409700"/>
            <a:ext cx="3839568" cy="31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문어\문어장 350g\대표이미지\문어장 상단 사진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16" y="1409700"/>
            <a:ext cx="3546337" cy="31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문어\새우장\새우장\KakaoTalk_20200430_172154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409701"/>
            <a:ext cx="4328412" cy="31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직사각형 11">
            <a:extLst>
              <a:ext uri="{FF2B5EF4-FFF2-40B4-BE49-F238E27FC236}">
                <a16:creationId xmlns:a16="http://schemas.microsoft.com/office/drawing/2014/main" id="{5210D617-F47D-406A-8760-E5EA6E9B637B}"/>
              </a:ext>
            </a:extLst>
          </p:cNvPr>
          <p:cNvSpPr/>
          <p:nvPr/>
        </p:nvSpPr>
        <p:spPr>
          <a:xfrm>
            <a:off x="9138622" y="4647305"/>
            <a:ext cx="1634067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새우장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281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CB7567B1-BDCE-446A-BBFC-640E963D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00556"/>
            <a:ext cx="1872158" cy="667544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) </a:t>
            </a:r>
            <a:r>
              <a:rPr lang="ko-KR" altLang="en-US" sz="2500" dirty="0" err="1">
                <a:latin typeface="HY견명조" pitchFamily="18" charset="-127"/>
                <a:ea typeface="HY견명조" pitchFamily="18" charset="-127"/>
              </a:rPr>
              <a:t>기타류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3056467" y="3512887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아구맛나구이채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3796" name="그림 25" descr="DSCN4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68100"/>
            <a:ext cx="273473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그림 27" descr="DSCN42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7" y="777625"/>
            <a:ext cx="2736849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그림 28" descr="DSCN42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8" y="768100"/>
            <a:ext cx="2736849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" name="직사각형 29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203199" y="3512887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스틱어포오리지널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31" name="직사각형 30">
            <a:extLst>
              <a:ext uri="{FF2B5EF4-FFF2-40B4-BE49-F238E27FC236}">
                <a16:creationId xmlns:a16="http://schemas.microsoft.com/office/drawing/2014/main" id="{69A43E48-CBD3-478D-B6D4-2D8537598CF3}"/>
              </a:ext>
            </a:extLst>
          </p:cNvPr>
          <p:cNvSpPr/>
          <p:nvPr/>
        </p:nvSpPr>
        <p:spPr>
          <a:xfrm>
            <a:off x="6007103" y="3531937"/>
            <a:ext cx="2592916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치즈 육포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8550" y="1013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4397" y="60917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902479"/>
            <a:ext cx="2746488" cy="241909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6124818" y="6297779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오징어칩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93" y="3894166"/>
            <a:ext cx="3162544" cy="2477558"/>
          </a:xfrm>
          <a:prstGeom prst="rect">
            <a:avLst/>
          </a:prstGeom>
        </p:spPr>
      </p:pic>
      <p:sp useBgFill="1">
        <p:nvSpPr>
          <p:cNvPr id="15" name="직사각형 14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203199" y="6350808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스틱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21" y="3894166"/>
            <a:ext cx="2477558" cy="2477558"/>
          </a:xfrm>
          <a:prstGeom prst="rect">
            <a:avLst/>
          </a:prstGeom>
        </p:spPr>
      </p:pic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3150658" y="6300801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왕다리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8753718" y="6297778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반건조오징어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8982318" y="3512887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종 버터구이 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26" name="Picture 2" descr="C:\Users\USER\Desktop\반건조 오징어 이미지 컷\KakaoTalk_20201209_190330271_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18" y="3960840"/>
            <a:ext cx="2862811" cy="21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4종 사진\KakaoTalk_20201029_110447342_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56" y="1053578"/>
            <a:ext cx="2911140" cy="2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8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80866" y="358522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04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2639" y="93583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Certificate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8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:\전인식품\홈페이지\기업정보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29" y="3686174"/>
            <a:ext cx="4257496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8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5446625" y="2414946"/>
            <a:ext cx="835293" cy="720080"/>
            <a:chOff x="3496214" y="1275606"/>
            <a:chExt cx="1060704" cy="914400"/>
          </a:xfrm>
        </p:grpSpPr>
        <p:sp>
          <p:nvSpPr>
            <p:cNvPr id="10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6204505" y="2863807"/>
            <a:ext cx="835293" cy="720080"/>
            <a:chOff x="3496214" y="1275606"/>
            <a:chExt cx="1060704" cy="914400"/>
          </a:xfrm>
        </p:grpSpPr>
        <p:sp>
          <p:nvSpPr>
            <p:cNvPr id="13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4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5446629" y="3294445"/>
            <a:ext cx="835293" cy="720080"/>
            <a:chOff x="3496214" y="1275606"/>
            <a:chExt cx="1060704" cy="914400"/>
          </a:xfrm>
        </p:grpSpPr>
        <p:sp>
          <p:nvSpPr>
            <p:cNvPr id="16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46628" y="4228629"/>
            <a:ext cx="835293" cy="720080"/>
            <a:chOff x="3496214" y="1275606"/>
            <a:chExt cx="1060704" cy="914400"/>
          </a:xfrm>
        </p:grpSpPr>
        <p:sp>
          <p:nvSpPr>
            <p:cNvPr id="19" name="Hexagon 1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0" name="Hexagon 20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204506" y="3742575"/>
            <a:ext cx="835293" cy="720080"/>
            <a:chOff x="3496214" y="1275606"/>
            <a:chExt cx="1060704" cy="914400"/>
          </a:xfrm>
        </p:grpSpPr>
        <p:sp>
          <p:nvSpPr>
            <p:cNvPr id="22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3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24" name="Straight Arrow Connector 24"/>
          <p:cNvCxnSpPr/>
          <p:nvPr/>
        </p:nvCxnSpPr>
        <p:spPr>
          <a:xfrm>
            <a:off x="7039799" y="3223847"/>
            <a:ext cx="1501759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1"/>
          <p:cNvCxnSpPr/>
          <p:nvPr/>
        </p:nvCxnSpPr>
        <p:spPr>
          <a:xfrm>
            <a:off x="7039799" y="4102615"/>
            <a:ext cx="129614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2"/>
          <p:cNvCxnSpPr/>
          <p:nvPr/>
        </p:nvCxnSpPr>
        <p:spPr>
          <a:xfrm flipH="1">
            <a:off x="3819525" y="2771489"/>
            <a:ext cx="164904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H="1">
            <a:off x="4072958" y="3643004"/>
            <a:ext cx="1373672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4"/>
          <p:cNvCxnSpPr/>
          <p:nvPr/>
        </p:nvCxnSpPr>
        <p:spPr>
          <a:xfrm flipH="1">
            <a:off x="3667125" y="4588669"/>
            <a:ext cx="177950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0"/>
          <p:cNvGrpSpPr/>
          <p:nvPr/>
        </p:nvGrpSpPr>
        <p:grpSpPr>
          <a:xfrm>
            <a:off x="2656603" y="1850240"/>
            <a:ext cx="2790026" cy="921249"/>
            <a:chOff x="803640" y="3475087"/>
            <a:chExt cx="2216766" cy="921249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47508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0749" y="4027004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홈플러스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56603" y="324948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롯데푸드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51853" y="42112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한우물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푸르온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39799" y="277498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CJ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프레시웨이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9801" y="3733283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아워홈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05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18220" y="844418"/>
            <a:ext cx="10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Partner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6160610" y="1926738"/>
            <a:ext cx="835293" cy="720080"/>
            <a:chOff x="3496214" y="1275606"/>
            <a:chExt cx="1060704" cy="914400"/>
          </a:xfrm>
        </p:grpSpPr>
        <p:sp>
          <p:nvSpPr>
            <p:cNvPr id="54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5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56" name="Straight Arrow Connector 24"/>
          <p:cNvCxnSpPr/>
          <p:nvPr/>
        </p:nvCxnSpPr>
        <p:spPr>
          <a:xfrm>
            <a:off x="6995903" y="2291175"/>
            <a:ext cx="1757572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39799" y="1886384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그린푸드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58" name="Group 7"/>
          <p:cNvGrpSpPr/>
          <p:nvPr/>
        </p:nvGrpSpPr>
        <p:grpSpPr>
          <a:xfrm>
            <a:off x="5437311" y="1519120"/>
            <a:ext cx="835293" cy="720080"/>
            <a:chOff x="3496214" y="1275606"/>
            <a:chExt cx="1060704" cy="914400"/>
          </a:xfrm>
        </p:grpSpPr>
        <p:sp>
          <p:nvSpPr>
            <p:cNvPr id="59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0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61" name="Straight Arrow Connector 32"/>
          <p:cNvCxnSpPr/>
          <p:nvPr/>
        </p:nvCxnSpPr>
        <p:spPr>
          <a:xfrm flipH="1">
            <a:off x="3533775" y="1886384"/>
            <a:ext cx="193479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99288" y="1480908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한국에이요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63" name="Group 21"/>
          <p:cNvGrpSpPr/>
          <p:nvPr/>
        </p:nvGrpSpPr>
        <p:grpSpPr>
          <a:xfrm>
            <a:off x="6204508" y="4723650"/>
            <a:ext cx="835293" cy="720080"/>
            <a:chOff x="3496214" y="1275606"/>
            <a:chExt cx="1060704" cy="914400"/>
          </a:xfrm>
        </p:grpSpPr>
        <p:sp>
          <p:nvSpPr>
            <p:cNvPr id="64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5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66" name="Straight Arrow Connector 31"/>
          <p:cNvCxnSpPr/>
          <p:nvPr/>
        </p:nvCxnSpPr>
        <p:spPr>
          <a:xfrm>
            <a:off x="7039798" y="5083690"/>
            <a:ext cx="10564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03441" y="4697307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새벽수산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4098" name="Picture 2" descr="C:\Users\USER\Desktop\전인식품 로고 PNG 파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7307"/>
            <a:ext cx="31591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5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07381" y="214755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06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7381" y="6764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Map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495425"/>
            <a:ext cx="8029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3204" y="4924425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주</a:t>
            </a:r>
            <a:r>
              <a:rPr lang="en-US" altLang="ko-KR" dirty="0"/>
              <a:t>) </a:t>
            </a:r>
            <a:r>
              <a:rPr lang="ko-KR" altLang="en-US" dirty="0" err="1"/>
              <a:t>전인푸드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89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>
          <a:xfrm>
            <a:off x="1628775" y="3243559"/>
            <a:ext cx="10448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Thank you</a:t>
            </a:r>
          </a:p>
          <a:p>
            <a:pPr algn="r"/>
            <a:endParaRPr lang="en-US" altLang="ko-KR" sz="28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/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가격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서비스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품질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맛 모든 면에서 </a:t>
            </a:r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“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기대이상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”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을 추구하는 수산물 브랜드 </a:t>
            </a:r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r>
              <a:rPr lang="ko-KR" altLang="en-US" sz="28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㈜ </a:t>
            </a:r>
            <a:r>
              <a:rPr lang="ko-KR" altLang="en-US" sz="2800" dirty="0" err="1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전인푸드</a:t>
            </a:r>
            <a:endParaRPr lang="en-US" altLang="ko-KR" sz="28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93987" y="3349487"/>
            <a:ext cx="9004026" cy="159026"/>
            <a:chOff x="1152940" y="3432314"/>
            <a:chExt cx="9004026" cy="159026"/>
          </a:xfrm>
        </p:grpSpPr>
        <p:sp>
          <p:nvSpPr>
            <p:cNvPr id="4" name="타원 3"/>
            <p:cNvSpPr/>
            <p:nvPr/>
          </p:nvSpPr>
          <p:spPr>
            <a:xfrm>
              <a:off x="1152940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2838865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>
              <a:stCxn id="4" idx="2"/>
              <a:endCxn id="6" idx="2"/>
            </p:cNvCxnSpPr>
            <p:nvPr/>
          </p:nvCxnSpPr>
          <p:spPr>
            <a:xfrm>
              <a:off x="1152940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4567653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endCxn id="11" idx="2"/>
            </p:cNvCxnSpPr>
            <p:nvPr/>
          </p:nvCxnSpPr>
          <p:spPr>
            <a:xfrm>
              <a:off x="2881728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6399352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13"/>
            <p:cNvCxnSpPr>
              <a:endCxn id="13" idx="2"/>
            </p:cNvCxnSpPr>
            <p:nvPr/>
          </p:nvCxnSpPr>
          <p:spPr>
            <a:xfrm>
              <a:off x="4713427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8231051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/>
            <p:cNvCxnSpPr>
              <a:endCxn id="15" idx="2"/>
            </p:cNvCxnSpPr>
            <p:nvPr/>
          </p:nvCxnSpPr>
          <p:spPr>
            <a:xfrm>
              <a:off x="6545126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10011192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>
              <a:endCxn id="17" idx="2"/>
            </p:cNvCxnSpPr>
            <p:nvPr/>
          </p:nvCxnSpPr>
          <p:spPr>
            <a:xfrm>
              <a:off x="8325267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6323" y="537029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Content.</a:t>
            </a:r>
            <a:endParaRPr lang="ko-KR" altLang="en-US" sz="4800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4854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779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9567" y="260779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1266" y="260779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04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2965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05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3106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06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0013" y="366950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Overview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8390" y="366410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Organogram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2268" y="3669507"/>
            <a:ext cx="12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Production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1226" y="3669507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Certificate</a:t>
            </a:r>
            <a:endParaRPr lang="ko-KR" altLang="en-US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10180" y="36641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Map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785" y="404836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소개</a:t>
            </a:r>
            <a:r>
              <a:rPr lang="en-US" altLang="ko-KR" sz="1200" dirty="0"/>
              <a:t>/</a:t>
            </a:r>
            <a:r>
              <a:rPr lang="ko-KR" altLang="en-US" sz="1200" dirty="0"/>
              <a:t>개요</a:t>
            </a:r>
            <a:r>
              <a:rPr lang="en-US" altLang="ko-KR" sz="1200" dirty="0"/>
              <a:t>/</a:t>
            </a:r>
            <a:r>
              <a:rPr lang="ko-KR" altLang="en-US" sz="1200" dirty="0"/>
              <a:t>연혁</a:t>
            </a:r>
            <a:r>
              <a:rPr lang="en-US" altLang="ko-KR" sz="1200" dirty="0"/>
              <a:t>/</a:t>
            </a:r>
            <a:r>
              <a:rPr lang="ko-KR" altLang="en-US" sz="1200" dirty="0"/>
              <a:t>이념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48494" y="406765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회사 조직도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66319" y="409622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생산 품목</a:t>
            </a:r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881290" y="4082121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사업자 등록증</a:t>
            </a:r>
            <a:r>
              <a:rPr lang="en-US" altLang="ko-KR" sz="1200" dirty="0"/>
              <a:t>/</a:t>
            </a:r>
            <a:r>
              <a:rPr lang="ko-KR" altLang="en-US" sz="1200" dirty="0"/>
              <a:t>인허가 사항</a:t>
            </a:r>
            <a:endParaRPr lang="en-US" altLang="ko-KR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219332" y="3659982"/>
            <a:ext cx="10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Partner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5263" y="406497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협력사</a:t>
            </a:r>
            <a:endParaRPr lang="en-US" altLang="ko-KR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56838" y="4083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본사위치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8224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9602" y="887590"/>
            <a:ext cx="26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/>
              <a:t>Company Introduction</a:t>
            </a:r>
            <a:endParaRPr lang="en-US" altLang="ko-KR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175" y="1952625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㈜</a:t>
            </a:r>
            <a:r>
              <a:rPr lang="ko-KR" altLang="en-US" dirty="0" err="1"/>
              <a:t>전인푸드는</a:t>
            </a:r>
            <a:r>
              <a:rPr lang="ko-KR" altLang="en-US" dirty="0"/>
              <a:t> </a:t>
            </a:r>
            <a:r>
              <a:rPr lang="en-US" altLang="ko-KR" dirty="0"/>
              <a:t>2023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월에 상호변경후 기존 식품대기업 및 </a:t>
            </a:r>
            <a:endParaRPr lang="en-US" altLang="ko-KR" dirty="0"/>
          </a:p>
          <a:p>
            <a:r>
              <a:rPr lang="ko-KR" altLang="en-US" dirty="0"/>
              <a:t>유통기업과</a:t>
            </a:r>
            <a:r>
              <a:rPr lang="en-US" altLang="ko-KR" dirty="0"/>
              <a:t> </a:t>
            </a:r>
            <a:r>
              <a:rPr lang="ko-KR" altLang="en-US" dirty="0"/>
              <a:t>더불어 해외기업과 손잡고 외식산업을 선도하고 있습니다</a:t>
            </a:r>
            <a:r>
              <a:rPr lang="en-US" altLang="ko-KR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6306" y="3312557"/>
            <a:ext cx="623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 err="1"/>
              <a:t>전인푸드는</a:t>
            </a:r>
            <a:r>
              <a:rPr lang="ko-KR" altLang="en-US" dirty="0"/>
              <a:t> 한국식품의약청의 </a:t>
            </a:r>
            <a:r>
              <a:rPr lang="en-US" altLang="ko-KR" dirty="0"/>
              <a:t>HACCP</a:t>
            </a:r>
            <a:r>
              <a:rPr lang="ko-KR" altLang="en-US" dirty="0"/>
              <a:t>인증을 받았습니다</a:t>
            </a:r>
            <a:r>
              <a:rPr lang="en-US" altLang="ko-KR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6307" y="4711184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하루 </a:t>
            </a:r>
            <a:r>
              <a:rPr lang="en-US" altLang="ko-KR" dirty="0"/>
              <a:t>5</a:t>
            </a:r>
            <a:r>
              <a:rPr lang="ko-KR" altLang="en-US" dirty="0"/>
              <a:t>톤 이상의 제품을 생산하는 능력을 갖추고 있습니다</a:t>
            </a:r>
            <a:r>
              <a:rPr lang="en-US" altLang="ko-KR" dirty="0"/>
              <a:t>.</a:t>
            </a:r>
          </a:p>
        </p:txBody>
      </p:sp>
      <p:pic>
        <p:nvPicPr>
          <p:cNvPr id="3074" name="Picture 2" descr="C:\Users\USER\Desktop\전인식품 로고 PNG 파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856694"/>
            <a:ext cx="5026027" cy="5026027"/>
          </a:xfrm>
          <a:prstGeom prst="rect">
            <a:avLst/>
          </a:prstGeom>
          <a:noFill/>
        </p:spPr>
      </p:pic>
      <p:sp useBgFill="1">
        <p:nvSpPr>
          <p:cNvPr id="2" name="직사각형 1">
            <a:extLst>
              <a:ext uri="{FF2B5EF4-FFF2-40B4-BE49-F238E27FC236}">
                <a16:creationId xmlns:a16="http://schemas.microsoft.com/office/drawing/2014/main" id="{AF7E4A86-31B4-4EEC-A6E9-04F374960385}"/>
              </a:ext>
            </a:extLst>
          </p:cNvPr>
          <p:cNvSpPr/>
          <p:nvPr/>
        </p:nvSpPr>
        <p:spPr>
          <a:xfrm>
            <a:off x="3755384" y="2915685"/>
            <a:ext cx="1073791" cy="403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6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3409" y="887590"/>
            <a:ext cx="21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/>
              <a:t>Company History</a:t>
            </a:r>
            <a:endParaRPr lang="en-US" altLang="ko-KR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833" y="1385152"/>
            <a:ext cx="711444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6699FF"/>
                </a:solidFill>
              </a:rPr>
              <a:t>2023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1</a:t>
            </a:r>
            <a:r>
              <a:rPr lang="ko-KR" altLang="en-US" sz="1600" b="1" dirty="0">
                <a:solidFill>
                  <a:srgbClr val="6699FF"/>
                </a:solidFill>
              </a:rPr>
              <a:t>월 │ </a:t>
            </a:r>
            <a:r>
              <a:rPr lang="ko-KR" altLang="en-US" sz="1600" b="1" dirty="0"/>
              <a:t>㈜ </a:t>
            </a:r>
            <a:r>
              <a:rPr lang="ko-KR" altLang="en-US" sz="1600" b="1" dirty="0" err="1"/>
              <a:t>전인푸드</a:t>
            </a:r>
            <a:r>
              <a:rPr lang="ko-KR" altLang="en-US" sz="1600" b="1" dirty="0"/>
              <a:t> 상호변경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2009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8</a:t>
            </a:r>
            <a:r>
              <a:rPr lang="ko-KR" altLang="en-US" sz="1600" b="1" dirty="0">
                <a:solidFill>
                  <a:srgbClr val="6699FF"/>
                </a:solidFill>
              </a:rPr>
              <a:t>월 │ </a:t>
            </a:r>
            <a:r>
              <a:rPr lang="ko-KR" altLang="en-US" sz="1600" b="1" dirty="0"/>
              <a:t>수산물 가공 </a:t>
            </a:r>
            <a:r>
              <a:rPr lang="en-US" altLang="ko-KR" sz="1600" b="1" dirty="0"/>
              <a:t>HACCP</a:t>
            </a:r>
            <a:r>
              <a:rPr lang="ko-KR" altLang="en-US" sz="1600" b="1" dirty="0"/>
              <a:t>공장으로 </a:t>
            </a:r>
            <a:r>
              <a:rPr lang="en-US" altLang="ko-KR" sz="1600" b="1" dirty="0"/>
              <a:t>RENEWAL</a:t>
            </a:r>
          </a:p>
          <a:p>
            <a:endParaRPr lang="en-US" altLang="ko-KR" sz="1600" dirty="0"/>
          </a:p>
          <a:p>
            <a:r>
              <a:rPr lang="en-US" altLang="ko-KR" sz="1600" b="1" dirty="0">
                <a:solidFill>
                  <a:srgbClr val="6699FF"/>
                </a:solidFill>
              </a:rPr>
              <a:t>2009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9</a:t>
            </a:r>
            <a:r>
              <a:rPr lang="ko-KR" altLang="en-US" sz="1600" b="1" dirty="0">
                <a:solidFill>
                  <a:srgbClr val="6699FF"/>
                </a:solidFill>
              </a:rPr>
              <a:t>월 │ </a:t>
            </a:r>
            <a:r>
              <a:rPr lang="ko-KR" altLang="en-US" sz="1600" b="1" dirty="0"/>
              <a:t>수산 </a:t>
            </a:r>
            <a:r>
              <a:rPr lang="ko-KR" altLang="en-US" sz="1600" b="1" dirty="0" err="1"/>
              <a:t>식자재</a:t>
            </a:r>
            <a:r>
              <a:rPr lang="ko-KR" altLang="en-US" sz="1600" b="1" dirty="0"/>
              <a:t> 제품 가공시작</a:t>
            </a:r>
            <a:endParaRPr lang="en-US" altLang="ko-KR" sz="1600" b="1" dirty="0">
              <a:solidFill>
                <a:srgbClr val="6699FF"/>
              </a:solidFill>
            </a:endParaRPr>
          </a:p>
          <a:p>
            <a:r>
              <a:rPr lang="en-US" altLang="ko-KR" dirty="0">
                <a:solidFill>
                  <a:srgbClr val="6699FF"/>
                </a:solidFill>
              </a:rPr>
              <a:t>    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꽃게</a:t>
            </a:r>
            <a:r>
              <a:rPr lang="en-US" altLang="ko-KR" sz="1400" dirty="0"/>
              <a:t>,</a:t>
            </a:r>
            <a:r>
              <a:rPr lang="ko-KR" altLang="en-US" sz="1400" dirty="0"/>
              <a:t>가자미</a:t>
            </a:r>
            <a:r>
              <a:rPr lang="en-US" altLang="ko-KR" sz="1400" dirty="0"/>
              <a:t>,</a:t>
            </a:r>
            <a:r>
              <a:rPr lang="ko-KR" altLang="en-US" sz="1400" dirty="0"/>
              <a:t>청어</a:t>
            </a:r>
            <a:r>
              <a:rPr lang="en-US" altLang="ko-KR" sz="1400" dirty="0"/>
              <a:t>,</a:t>
            </a:r>
            <a:r>
              <a:rPr lang="ko-KR" altLang="en-US" sz="1400" dirty="0"/>
              <a:t>광어</a:t>
            </a:r>
            <a:r>
              <a:rPr lang="en-US" altLang="ko-KR" sz="1400" dirty="0"/>
              <a:t>,</a:t>
            </a:r>
            <a:r>
              <a:rPr lang="ko-KR" altLang="en-US" sz="1400" dirty="0"/>
              <a:t>전어</a:t>
            </a:r>
            <a:r>
              <a:rPr lang="en-US" altLang="ko-KR" sz="1400" dirty="0"/>
              <a:t>,</a:t>
            </a:r>
            <a:r>
              <a:rPr lang="ko-KR" altLang="en-US" sz="1400" dirty="0"/>
              <a:t>메가리</a:t>
            </a:r>
            <a:r>
              <a:rPr lang="en-US" altLang="ko-KR" sz="1400" dirty="0"/>
              <a:t>,</a:t>
            </a:r>
            <a:r>
              <a:rPr lang="ko-KR" altLang="en-US" sz="1400" dirty="0"/>
              <a:t>고등어</a:t>
            </a:r>
            <a:r>
              <a:rPr lang="en-US" altLang="ko-KR" sz="1400" dirty="0"/>
              <a:t>, </a:t>
            </a:r>
            <a:r>
              <a:rPr lang="ko-KR" altLang="en-US" sz="1400" dirty="0"/>
              <a:t>조미 </a:t>
            </a:r>
            <a:r>
              <a:rPr lang="ko-KR" altLang="en-US" sz="1400" dirty="0" err="1"/>
              <a:t>오징어채</a:t>
            </a:r>
            <a:r>
              <a:rPr lang="en-US" altLang="ko-KR" sz="1400" dirty="0"/>
              <a:t>, </a:t>
            </a:r>
          </a:p>
          <a:p>
            <a:r>
              <a:rPr lang="en-US" altLang="ko-KR" sz="1400" dirty="0"/>
              <a:t>                         </a:t>
            </a:r>
            <a:r>
              <a:rPr lang="ko-KR" altLang="en-US" sz="1400" dirty="0" err="1"/>
              <a:t>직화구이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오징어스틱</a:t>
            </a:r>
            <a:r>
              <a:rPr lang="ko-KR" altLang="en-US" sz="1400" dirty="0"/>
              <a:t> 등 가공시작</a:t>
            </a:r>
            <a:r>
              <a:rPr lang="en-US" altLang="ko-KR" sz="1400" dirty="0"/>
              <a:t>)</a:t>
            </a:r>
          </a:p>
          <a:p>
            <a:endParaRPr lang="en-US" altLang="ko-KR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2010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6</a:t>
            </a:r>
            <a:r>
              <a:rPr lang="ko-KR" altLang="en-US" sz="1600" b="1" dirty="0">
                <a:solidFill>
                  <a:srgbClr val="6699FF"/>
                </a:solidFill>
              </a:rPr>
              <a:t>월 │ </a:t>
            </a:r>
            <a:r>
              <a:rPr lang="ko-KR" altLang="en-US" sz="1600" b="1" dirty="0"/>
              <a:t>한국식품안전관리인증원 </a:t>
            </a:r>
            <a:r>
              <a:rPr lang="en-US" altLang="ko-KR" sz="1600" b="1" dirty="0"/>
              <a:t>HACCP </a:t>
            </a:r>
            <a:r>
              <a:rPr lang="ko-KR" altLang="en-US" sz="1600" b="1" dirty="0"/>
              <a:t>인증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2017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7</a:t>
            </a:r>
            <a:r>
              <a:rPr lang="ko-KR" altLang="en-US" sz="1600" b="1" dirty="0">
                <a:solidFill>
                  <a:srgbClr val="6699FF"/>
                </a:solidFill>
              </a:rPr>
              <a:t>월 │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공장 신축 </a:t>
            </a:r>
            <a:r>
              <a:rPr lang="en-US" altLang="ko-KR" sz="1600" b="1" dirty="0"/>
              <a:t>HACCP</a:t>
            </a:r>
            <a:r>
              <a:rPr lang="ko-KR" altLang="en-US" sz="1600" b="1" dirty="0"/>
              <a:t>인증 </a:t>
            </a:r>
            <a:r>
              <a:rPr lang="ko-KR" altLang="en-US" sz="1600" b="1" dirty="0" err="1"/>
              <a:t>조미오징어채</a:t>
            </a:r>
            <a:r>
              <a:rPr lang="ko-KR" altLang="en-US" sz="1600" b="1" dirty="0"/>
              <a:t> 생산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2017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10</a:t>
            </a:r>
            <a:r>
              <a:rPr lang="ko-KR" altLang="en-US" sz="1600" b="1" dirty="0">
                <a:solidFill>
                  <a:srgbClr val="6699FF"/>
                </a:solidFill>
              </a:rPr>
              <a:t>월│ </a:t>
            </a:r>
            <a:r>
              <a:rPr lang="ko-KR" altLang="en-US" sz="1600" b="1" dirty="0"/>
              <a:t>제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공장 </a:t>
            </a:r>
            <a:r>
              <a:rPr lang="en-US" altLang="ko-KR" sz="1600" b="1" dirty="0"/>
              <a:t>HACCP</a:t>
            </a:r>
            <a:r>
              <a:rPr lang="ko-KR" altLang="en-US" sz="1600" b="1" dirty="0"/>
              <a:t>인증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2019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6</a:t>
            </a:r>
            <a:r>
              <a:rPr lang="ko-KR" altLang="en-US" sz="1600" b="1" dirty="0">
                <a:solidFill>
                  <a:srgbClr val="6699FF"/>
                </a:solidFill>
              </a:rPr>
              <a:t>월  │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공장 냉동수산물가공품 생산</a:t>
            </a:r>
            <a:endParaRPr lang="en-US" altLang="ko-KR" sz="1600" b="1" dirty="0"/>
          </a:p>
          <a:p>
            <a:r>
              <a:rPr lang="en-US" altLang="ko-KR" dirty="0"/>
              <a:t>     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오징어 바</a:t>
            </a:r>
            <a:r>
              <a:rPr lang="en-US" altLang="ko-KR" sz="1400" dirty="0"/>
              <a:t>,</a:t>
            </a:r>
            <a:r>
              <a:rPr lang="ko-KR" altLang="en-US" sz="1400" dirty="0"/>
              <a:t>오징어 링</a:t>
            </a:r>
            <a:r>
              <a:rPr lang="en-US" altLang="ko-KR" sz="1400" dirty="0"/>
              <a:t>, </a:t>
            </a:r>
            <a:r>
              <a:rPr lang="ko-KR" altLang="en-US" sz="1400" dirty="0"/>
              <a:t>솔방울오징어</a:t>
            </a:r>
            <a:r>
              <a:rPr lang="en-US" altLang="ko-KR" sz="1400" dirty="0"/>
              <a:t>, </a:t>
            </a:r>
            <a:r>
              <a:rPr lang="ko-KR" altLang="en-US" sz="1400" dirty="0"/>
              <a:t>오징어 칼집 채</a:t>
            </a:r>
            <a:r>
              <a:rPr lang="en-US" altLang="ko-KR" sz="1400" dirty="0"/>
              <a:t>, </a:t>
            </a:r>
            <a:r>
              <a:rPr lang="ko-KR" altLang="en-US" sz="1400" dirty="0"/>
              <a:t>오징어 </a:t>
            </a:r>
            <a:r>
              <a:rPr lang="ko-KR" altLang="en-US" sz="1400" dirty="0" err="1"/>
              <a:t>볼등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                    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공장 </a:t>
            </a:r>
            <a:r>
              <a:rPr lang="ko-KR" altLang="en-US" sz="1600" b="1" dirty="0" err="1"/>
              <a:t>조미건어포</a:t>
            </a:r>
            <a:r>
              <a:rPr lang="ko-KR" altLang="en-US" sz="1600" b="1" dirty="0"/>
              <a:t> 생산</a:t>
            </a:r>
            <a:endParaRPr lang="en-US" altLang="ko-KR" sz="1600" b="1" dirty="0"/>
          </a:p>
          <a:p>
            <a:r>
              <a:rPr lang="en-US" altLang="ko-KR" sz="1600" b="1" dirty="0"/>
              <a:t>       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백진미</a:t>
            </a:r>
            <a:r>
              <a:rPr lang="en-US" altLang="ko-KR" sz="1400" dirty="0"/>
              <a:t>,</a:t>
            </a:r>
            <a:r>
              <a:rPr lang="ko-KR" altLang="en-US" sz="1400" dirty="0"/>
              <a:t>홍진미</a:t>
            </a:r>
            <a:r>
              <a:rPr lang="en-US" altLang="ko-KR" sz="1400" dirty="0"/>
              <a:t>, </a:t>
            </a:r>
            <a:r>
              <a:rPr lang="ko-KR" altLang="en-US" sz="1400" dirty="0"/>
              <a:t>참 진미</a:t>
            </a:r>
            <a:r>
              <a:rPr lang="en-US" altLang="ko-KR" sz="1400" dirty="0"/>
              <a:t>, </a:t>
            </a:r>
            <a:r>
              <a:rPr lang="ko-KR" altLang="en-US" sz="1400" dirty="0"/>
              <a:t>조미 </a:t>
            </a:r>
            <a:r>
              <a:rPr lang="ko-KR" altLang="en-US" sz="1400" dirty="0" err="1"/>
              <a:t>절단채</a:t>
            </a:r>
            <a:r>
              <a:rPr lang="en-US" altLang="ko-KR" sz="1400" dirty="0"/>
              <a:t>, </a:t>
            </a:r>
            <a:r>
              <a:rPr lang="ko-KR" altLang="en-US" sz="1400" dirty="0"/>
              <a:t>오징어 </a:t>
            </a:r>
            <a:r>
              <a:rPr lang="ko-KR" altLang="en-US" sz="1400" dirty="0" err="1"/>
              <a:t>실채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왕다리오징어등</a:t>
            </a:r>
            <a:r>
              <a:rPr lang="en-US" altLang="ko-KR" sz="1400" dirty="0"/>
              <a:t>)</a:t>
            </a:r>
            <a:endParaRPr lang="en-US" altLang="ko-KR" sz="1400" b="1" dirty="0"/>
          </a:p>
          <a:p>
            <a:endParaRPr lang="ko-KR" altLang="en-US" dirty="0">
              <a:solidFill>
                <a:srgbClr val="6699FF"/>
              </a:solidFill>
            </a:endParaRPr>
          </a:p>
        </p:txBody>
      </p:sp>
      <p:pic>
        <p:nvPicPr>
          <p:cNvPr id="2050" name="Picture 2" descr="C:\Users\USER\Desktop\해오라  ci 마크  PPT용  PNG 파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54113"/>
            <a:ext cx="4291806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전인식품 로고 PNG 파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96276"/>
            <a:ext cx="281940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직사각형 8">
            <a:extLst>
              <a:ext uri="{FF2B5EF4-FFF2-40B4-BE49-F238E27FC236}">
                <a16:creationId xmlns:a16="http://schemas.microsoft.com/office/drawing/2014/main" id="{1E1B321E-3DCD-4E85-A821-6836D426C7C6}"/>
              </a:ext>
            </a:extLst>
          </p:cNvPr>
          <p:cNvSpPr/>
          <p:nvPr/>
        </p:nvSpPr>
        <p:spPr>
          <a:xfrm flipV="1">
            <a:off x="2102753" y="6273189"/>
            <a:ext cx="1073791" cy="1096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2366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5337402" y="2019517"/>
            <a:ext cx="835293" cy="720080"/>
            <a:chOff x="3496214" y="1275606"/>
            <a:chExt cx="1060704" cy="914400"/>
          </a:xfrm>
        </p:grpSpPr>
        <p:sp>
          <p:nvSpPr>
            <p:cNvPr id="10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5995073" y="2784911"/>
            <a:ext cx="835293" cy="720080"/>
            <a:chOff x="3496214" y="1275606"/>
            <a:chExt cx="1060704" cy="914400"/>
          </a:xfrm>
        </p:grpSpPr>
        <p:sp>
          <p:nvSpPr>
            <p:cNvPr id="13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4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5433287" y="3763792"/>
            <a:ext cx="835293" cy="720080"/>
            <a:chOff x="3496214" y="1275606"/>
            <a:chExt cx="1060704" cy="914400"/>
          </a:xfrm>
        </p:grpSpPr>
        <p:sp>
          <p:nvSpPr>
            <p:cNvPr id="16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524041" y="4843727"/>
            <a:ext cx="835293" cy="720080"/>
            <a:chOff x="3496214" y="1275606"/>
            <a:chExt cx="1060704" cy="914400"/>
          </a:xfrm>
        </p:grpSpPr>
        <p:sp>
          <p:nvSpPr>
            <p:cNvPr id="19" name="Hexagon 1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0" name="Hexagon 20"/>
            <p:cNvSpPr/>
            <p:nvPr/>
          </p:nvSpPr>
          <p:spPr>
            <a:xfrm>
              <a:off x="3594518" y="1352909"/>
              <a:ext cx="864096" cy="744909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65024" y="4191123"/>
            <a:ext cx="835293" cy="720080"/>
            <a:chOff x="3496214" y="1275606"/>
            <a:chExt cx="1060704" cy="914400"/>
          </a:xfrm>
        </p:grpSpPr>
        <p:sp>
          <p:nvSpPr>
            <p:cNvPr id="22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3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24" name="Straight Arrow Connector 24"/>
          <p:cNvCxnSpPr/>
          <p:nvPr/>
        </p:nvCxnSpPr>
        <p:spPr>
          <a:xfrm>
            <a:off x="6823775" y="3138070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1"/>
          <p:cNvCxnSpPr/>
          <p:nvPr/>
        </p:nvCxnSpPr>
        <p:spPr>
          <a:xfrm>
            <a:off x="7000317" y="4544840"/>
            <a:ext cx="464035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2"/>
          <p:cNvCxnSpPr/>
          <p:nvPr/>
        </p:nvCxnSpPr>
        <p:spPr>
          <a:xfrm flipH="1">
            <a:off x="2305751" y="2378258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H="1">
            <a:off x="1171573" y="4112833"/>
            <a:ext cx="427505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4"/>
          <p:cNvCxnSpPr/>
          <p:nvPr/>
        </p:nvCxnSpPr>
        <p:spPr>
          <a:xfrm flipH="1">
            <a:off x="2492390" y="519790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0"/>
          <p:cNvGrpSpPr/>
          <p:nvPr/>
        </p:nvGrpSpPr>
        <p:grpSpPr>
          <a:xfrm>
            <a:off x="2745113" y="1655027"/>
            <a:ext cx="2592288" cy="698456"/>
            <a:chOff x="803640" y="3115185"/>
            <a:chExt cx="2059657" cy="698456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47508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㈜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전인푸드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11518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회사명</a:t>
              </a:r>
            </a:p>
          </p:txBody>
        </p:sp>
      </p:grpSp>
      <p:grpSp>
        <p:nvGrpSpPr>
          <p:cNvPr id="37" name="Group 43"/>
          <p:cNvGrpSpPr/>
          <p:nvPr/>
        </p:nvGrpSpPr>
        <p:grpSpPr>
          <a:xfrm>
            <a:off x="1119186" y="2709927"/>
            <a:ext cx="4379827" cy="768561"/>
            <a:chOff x="-620255" y="2991360"/>
            <a:chExt cx="3640660" cy="1088066"/>
          </a:xfrm>
        </p:grpSpPr>
        <p:sp>
          <p:nvSpPr>
            <p:cNvPr id="38" name="TextBox 37"/>
            <p:cNvSpPr txBox="1"/>
            <p:nvPr/>
          </p:nvSpPr>
          <p:spPr>
            <a:xfrm>
              <a:off x="-620255" y="3340762"/>
              <a:ext cx="3640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공장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경남 창원시 마산합포구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진전면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대실로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161- 23</a:t>
              </a:r>
            </a:p>
            <a:p>
              <a:pPr algn="r"/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 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2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공장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경남 창원시 마산합포구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진전면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대실로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161- 47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TEL.055)-271-4840 FAX.055) 271 -4841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2991360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소재지</a:t>
              </a:r>
            </a:p>
          </p:txBody>
        </p:sp>
      </p:grpSp>
      <p:grpSp>
        <p:nvGrpSpPr>
          <p:cNvPr id="40" name="Group 46"/>
          <p:cNvGrpSpPr/>
          <p:nvPr/>
        </p:nvGrpSpPr>
        <p:grpSpPr>
          <a:xfrm>
            <a:off x="2944554" y="4474580"/>
            <a:ext cx="2618194" cy="733943"/>
            <a:chOff x="803640" y="3395512"/>
            <a:chExt cx="2080240" cy="733943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63701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30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명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(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정직원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30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명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4223" y="339551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인원</a:t>
              </a:r>
            </a:p>
          </p:txBody>
        </p:sp>
      </p:grpSp>
      <p:grpSp>
        <p:nvGrpSpPr>
          <p:cNvPr id="43" name="Group 49"/>
          <p:cNvGrpSpPr/>
          <p:nvPr/>
        </p:nvGrpSpPr>
        <p:grpSpPr>
          <a:xfrm>
            <a:off x="6777981" y="2461329"/>
            <a:ext cx="2592288" cy="660356"/>
            <a:chOff x="803640" y="3324735"/>
            <a:chExt cx="2059657" cy="660356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64653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박 상환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247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대표이사</a:t>
              </a:r>
            </a:p>
          </p:txBody>
        </p:sp>
      </p:grpSp>
      <p:grpSp>
        <p:nvGrpSpPr>
          <p:cNvPr id="46" name="Group 52"/>
          <p:cNvGrpSpPr/>
          <p:nvPr/>
        </p:nvGrpSpPr>
        <p:grpSpPr>
          <a:xfrm>
            <a:off x="6979889" y="3265441"/>
            <a:ext cx="4681213" cy="1450639"/>
            <a:chOff x="591291" y="3411354"/>
            <a:chExt cx="3509463" cy="1450639"/>
          </a:xfrm>
        </p:grpSpPr>
        <p:sp>
          <p:nvSpPr>
            <p:cNvPr id="47" name="TextBox 46"/>
            <p:cNvSpPr txBox="1"/>
            <p:nvPr/>
          </p:nvSpPr>
          <p:spPr>
            <a:xfrm>
              <a:off x="591291" y="3723220"/>
              <a:ext cx="35094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공장 부지면적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3,524㎡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제조시설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825㎡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부대시설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:1,002㎡</a:t>
              </a:r>
              <a:endPara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pPr lvl="0"/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2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공장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부지면적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1,108㎡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제조시설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499㎡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부대시설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60㎡</a:t>
              </a:r>
              <a:endPara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891" y="3411354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공장규모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91230" y="9017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252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31760" y="702924"/>
            <a:ext cx="208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/>
              <a:t>Corporate notions</a:t>
            </a:r>
            <a:endParaRPr lang="en-US" altLang="ko-KR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1078089"/>
            <a:ext cx="9863136" cy="57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8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2196" y="86992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Organogram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1" y="1186556"/>
            <a:ext cx="10924364" cy="56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2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1B54A21-4073-4AD7-A27B-780E4EEB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66754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2) </a:t>
            </a:r>
            <a:r>
              <a:rPr lang="ko-KR" altLang="en-US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냉동수산물</a:t>
            </a:r>
          </a:p>
        </p:txBody>
      </p:sp>
      <p:sp useBgFill="1">
        <p:nvSpPr>
          <p:cNvPr id="22" name="직사각형 21">
            <a:extLst>
              <a:ext uri="{FF2B5EF4-FFF2-40B4-BE49-F238E27FC236}">
                <a16:creationId xmlns:a16="http://schemas.microsoft.com/office/drawing/2014/main" id="{5210D617-F47D-406A-8760-E5EA6E9B637B}"/>
              </a:ext>
            </a:extLst>
          </p:cNvPr>
          <p:cNvSpPr/>
          <p:nvPr/>
        </p:nvSpPr>
        <p:spPr>
          <a:xfrm>
            <a:off x="5422900" y="3284538"/>
            <a:ext cx="1634067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오징어링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페루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칠레中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6869" name="그림 17" descr="DSCN4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4" y="3789363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4" name="직사각형 23">
            <a:extLst>
              <a:ext uri="{FF2B5EF4-FFF2-40B4-BE49-F238E27FC236}">
                <a16:creationId xmlns:a16="http://schemas.microsoft.com/office/drawing/2014/main" id="{DC80750B-CFD5-498B-A4A2-C6B3972790FB}"/>
              </a:ext>
            </a:extLst>
          </p:cNvPr>
          <p:cNvSpPr/>
          <p:nvPr/>
        </p:nvSpPr>
        <p:spPr>
          <a:xfrm>
            <a:off x="2159001" y="328453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오징어링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페루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칠레大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/</a:t>
            </a:r>
          </a:p>
        </p:txBody>
      </p:sp>
      <p:sp useBgFill="1">
        <p:nvSpPr>
          <p:cNvPr id="25" name="직사각형 24">
            <a:extLst>
              <a:ext uri="{FF2B5EF4-FFF2-40B4-BE49-F238E27FC236}">
                <a16:creationId xmlns:a16="http://schemas.microsoft.com/office/drawing/2014/main" id="{E571C369-16AE-4382-86A0-B77D327414AD}"/>
              </a:ext>
            </a:extLst>
          </p:cNvPr>
          <p:cNvSpPr/>
          <p:nvPr/>
        </p:nvSpPr>
        <p:spPr>
          <a:xfrm>
            <a:off x="8496301" y="328453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오징어링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국산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6" name="직사각형 25">
            <a:extLst>
              <a:ext uri="{FF2B5EF4-FFF2-40B4-BE49-F238E27FC236}">
                <a16:creationId xmlns:a16="http://schemas.microsoft.com/office/drawing/2014/main" id="{4A336271-11A0-4925-B881-B3BBF7409952}"/>
              </a:ext>
            </a:extLst>
          </p:cNvPr>
          <p:cNvSpPr/>
          <p:nvPr/>
        </p:nvSpPr>
        <p:spPr>
          <a:xfrm>
            <a:off x="2159001" y="623728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오징어스틱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7" name="직사각형 26">
            <a:extLst>
              <a:ext uri="{FF2B5EF4-FFF2-40B4-BE49-F238E27FC236}">
                <a16:creationId xmlns:a16="http://schemas.microsoft.com/office/drawing/2014/main" id="{029D27B0-BAF9-4B10-841E-3553EDDDDC0A}"/>
              </a:ext>
            </a:extLst>
          </p:cNvPr>
          <p:cNvSpPr/>
          <p:nvPr/>
        </p:nvSpPr>
        <p:spPr>
          <a:xfrm>
            <a:off x="5327651" y="6237288"/>
            <a:ext cx="1631949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솔방울오징어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8" name="직사각형 27">
            <a:extLst>
              <a:ext uri="{FF2B5EF4-FFF2-40B4-BE49-F238E27FC236}">
                <a16:creationId xmlns:a16="http://schemas.microsoft.com/office/drawing/2014/main" id="{63BEE6C7-0573-40DE-9BA0-219CE9E278DC}"/>
              </a:ext>
            </a:extLst>
          </p:cNvPr>
          <p:cNvSpPr/>
          <p:nvPr/>
        </p:nvSpPr>
        <p:spPr>
          <a:xfrm>
            <a:off x="8303685" y="6237288"/>
            <a:ext cx="2305049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비자숙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솔방울오징어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87" y="1126173"/>
            <a:ext cx="2730994" cy="1821180"/>
          </a:xfrm>
          <a:prstGeom prst="rect">
            <a:avLst/>
          </a:prstGeom>
        </p:spPr>
      </p:pic>
      <p:pic>
        <p:nvPicPr>
          <p:cNvPr id="3074" name="Picture 2" descr="C:\Users\USER\Desktop\상품사진 (2)\상품사진\냉동\DSC01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26" y="1126174"/>
            <a:ext cx="2730438" cy="18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상품사진 (2)\상품사진\냉동\DSC01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59" y="1088073"/>
            <a:ext cx="2966900" cy="19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06" y="3970876"/>
            <a:ext cx="2929713" cy="19541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26" y="3970875"/>
            <a:ext cx="2929713" cy="19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1B54A21-4073-4AD7-A27B-780E4EEB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972800" cy="66754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2) </a:t>
            </a:r>
            <a:r>
              <a:rPr lang="ko-KR" altLang="en-US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냉동수산물 </a:t>
            </a: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-2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2" name="직사각형 21">
            <a:extLst>
              <a:ext uri="{FF2B5EF4-FFF2-40B4-BE49-F238E27FC236}">
                <a16:creationId xmlns:a16="http://schemas.microsoft.com/office/drawing/2014/main" id="{5210D617-F47D-406A-8760-E5EA6E9B637B}"/>
              </a:ext>
            </a:extLst>
          </p:cNvPr>
          <p:cNvSpPr/>
          <p:nvPr/>
        </p:nvSpPr>
        <p:spPr>
          <a:xfrm>
            <a:off x="5100915" y="2892970"/>
            <a:ext cx="1634067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다이스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4" name="직사각형 23">
            <a:extLst>
              <a:ext uri="{FF2B5EF4-FFF2-40B4-BE49-F238E27FC236}">
                <a16:creationId xmlns:a16="http://schemas.microsoft.com/office/drawing/2014/main" id="{DC80750B-CFD5-498B-A4A2-C6B3972790FB}"/>
              </a:ext>
            </a:extLst>
          </p:cNvPr>
          <p:cNvSpPr/>
          <p:nvPr/>
        </p:nvSpPr>
        <p:spPr>
          <a:xfrm>
            <a:off x="1892301" y="2884488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귀채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5" name="직사각형 24">
            <a:extLst>
              <a:ext uri="{FF2B5EF4-FFF2-40B4-BE49-F238E27FC236}">
                <a16:creationId xmlns:a16="http://schemas.microsoft.com/office/drawing/2014/main" id="{E571C369-16AE-4382-86A0-B77D327414AD}"/>
              </a:ext>
            </a:extLst>
          </p:cNvPr>
          <p:cNvSpPr/>
          <p:nvPr/>
        </p:nvSpPr>
        <p:spPr>
          <a:xfrm>
            <a:off x="8045451" y="2932657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몸채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6" name="직사각형 25">
            <a:extLst>
              <a:ext uri="{FF2B5EF4-FFF2-40B4-BE49-F238E27FC236}">
                <a16:creationId xmlns:a16="http://schemas.microsoft.com/office/drawing/2014/main" id="{4A336271-11A0-4925-B881-B3BBF7409952}"/>
              </a:ext>
            </a:extLst>
          </p:cNvPr>
          <p:cNvSpPr/>
          <p:nvPr/>
        </p:nvSpPr>
        <p:spPr>
          <a:xfrm>
            <a:off x="1958976" y="5918214"/>
            <a:ext cx="1631951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해바라기 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7" name="직사각형 26">
            <a:extLst>
              <a:ext uri="{FF2B5EF4-FFF2-40B4-BE49-F238E27FC236}">
                <a16:creationId xmlns:a16="http://schemas.microsoft.com/office/drawing/2014/main" id="{029D27B0-BAF9-4B10-841E-3553EDDDDC0A}"/>
              </a:ext>
            </a:extLst>
          </p:cNvPr>
          <p:cNvSpPr/>
          <p:nvPr/>
        </p:nvSpPr>
        <p:spPr>
          <a:xfrm>
            <a:off x="5201457" y="5866754"/>
            <a:ext cx="1631949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편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20" y="739525"/>
            <a:ext cx="2231232" cy="22312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50" y="885839"/>
            <a:ext cx="2558798" cy="1920875"/>
          </a:xfrm>
          <a:prstGeom prst="rect">
            <a:avLst/>
          </a:prstGeom>
        </p:spPr>
      </p:pic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029D27B0-BAF9-4B10-841E-3553EDDDDC0A}"/>
              </a:ext>
            </a:extLst>
          </p:cNvPr>
          <p:cNvSpPr/>
          <p:nvPr/>
        </p:nvSpPr>
        <p:spPr>
          <a:xfrm>
            <a:off x="8247325" y="5853555"/>
            <a:ext cx="1631949" cy="360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바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(20cm)</a:t>
            </a:r>
          </a:p>
        </p:txBody>
      </p:sp>
      <p:pic>
        <p:nvPicPr>
          <p:cNvPr id="2051" name="Picture 3" descr="C:\Users\USER\Desktop\상품사진 (2)\상품사진\냉동\DSC01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1" y="3844478"/>
            <a:ext cx="2792510" cy="1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72" y="3697301"/>
            <a:ext cx="2677221" cy="20097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05" y="3599784"/>
            <a:ext cx="1990452" cy="22048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72" y="940193"/>
            <a:ext cx="2486392" cy="18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486</Words>
  <Application>Microsoft Office PowerPoint</Application>
  <PresentationFormat>와이드스크린</PresentationFormat>
  <Paragraphs>159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HY견명조</vt:lpstr>
      <vt:lpstr>KoPubWorld돋움체 Bold</vt:lpstr>
      <vt:lpstr>KoPubWorld돋움체 Light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2) 냉동수산물</vt:lpstr>
      <vt:lpstr>2) 냉동수산물 -2</vt:lpstr>
      <vt:lpstr>2) 냉동수산물 -3</vt:lpstr>
      <vt:lpstr>1) 조미건어포류</vt:lpstr>
      <vt:lpstr>1) 조미건어포류-2</vt:lpstr>
      <vt:lpstr>3)장류/절임류 </vt:lpstr>
      <vt:lpstr>4) 기타류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blog.naver.com/sober_555</dc:title>
  <dc:creator>sober_555</dc:creator>
  <cp:lastModifiedBy>user</cp:lastModifiedBy>
  <cp:revision>65</cp:revision>
  <cp:lastPrinted>2021-01-11T02:47:27Z</cp:lastPrinted>
  <dcterms:created xsi:type="dcterms:W3CDTF">2019-10-11T04:47:52Z</dcterms:created>
  <dcterms:modified xsi:type="dcterms:W3CDTF">2023-09-19T06:58:17Z</dcterms:modified>
</cp:coreProperties>
</file>